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-10" y="-8467"/>
            <a:ext cx="12192015" cy="6866467"/>
            <a:chOff x="-10" y="-8467"/>
            <a:chExt cx="12192015" cy="6866467"/>
          </a:xfrm>
        </p:grpSpPr>
        <p:cxnSp>
          <p:nvCxnSpPr>
            <p:cNvPr id="3" name="Straight Connector 31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6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30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18"/>
            <p:cNvSpPr/>
            <p:nvPr/>
          </p:nvSpPr>
          <p:spPr>
            <a:xfrm rot="10799991">
              <a:off x="-10" y="0"/>
              <a:ext cx="842592" cy="566615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1"/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Subtitle 2"/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C12456-C2B2-4762-86A1-7157E65ED642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253CC8-54BE-4AC8-9C6B-71B3B498D928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2830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A66934-D8A5-47AF-A619-E82F28CF2D53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72725-98C0-4074-BF01-DF5FA836F65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FB5B4B-BB18-42ED-A4C4-CB05710B11A0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2F78778-6E45-4B70-9866-4B272F90A959}" type="slidenum">
              <a:t>‹N°›</a:t>
            </a:fld>
            <a:endParaRPr lang="en-US"/>
          </a:p>
        </p:txBody>
      </p:sp>
      <p:sp>
        <p:nvSpPr>
          <p:cNvPr id="8" name="TextBox 19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52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2C2B5B-0479-4C36-9F1E-E4FF6938391B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8EE77F6-0F43-4284-874F-1B941CB8F6CD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81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C786FD-52EF-4975-BA05-4DCF61CF512F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CBE237-FDF9-4CDC-BCBA-46C842F0ADFD}" type="slidenum">
              <a:t>‹N°›</a:t>
            </a:fld>
            <a:endParaRPr lang="en-US"/>
          </a:p>
        </p:txBody>
      </p:sp>
      <p:sp>
        <p:nvSpPr>
          <p:cNvPr id="8" name="TextBox 23"/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/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6923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DDAFF8-28CB-4BCA-9406-69C07365E9B3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BE8CBB-17DC-40A8-A0F0-5BBC5D4E4442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97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A6BA29-32FE-4B2C-8801-8815E4FFBD00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1A2A9F-CE9B-4983-89E4-672E4D12FA8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29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A2DD751-0165-40EA-B812-16D44FD1E158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4CFF1A5-0481-4FEF-822C-B0E10681306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8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4E506D0-BE3B-4327-AE31-5D4C7DCEF56A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F20D4A9-EB97-4906-A2B9-F6C50093AFCF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333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2152BC-B825-430C-8A29-72790CFA1C1B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9EF356-BDDC-44CD-B618-4DBD54066C7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6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CAFA45-5CE1-474B-8C40-3DDF29331409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C2A3E0-B913-428A-A77B-BA5BC33C1B0E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3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7D0E93-7D77-4C3F-9DB6-DE8821DD3861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8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F67B48-FC01-4F9B-A96C-37E3DB38490A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46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4AFFE0-96CD-4427-800E-29E06E2A8EF4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F4398A-A589-4B22-AF62-A46798EA0B31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638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5E3342-EDEB-44A7-81E5-A9494C406180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6107B3B-BF8A-4F84-9072-98D9C258C296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21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67F035-8330-44E6-8CB9-040D1241BB85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007C20-4FC3-404C-AE78-D9FF24AE3E69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00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608B43F-728B-4102-8020-5EBA4BF4D398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AEB2CB-D9BA-4874-90DD-24916664EB55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14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/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  <a:miter/>
            </a:ln>
          </p:spPr>
        </p:cxnSp>
        <p:cxnSp>
          <p:nvCxnSpPr>
            <p:cNvPr id="4" name="Straight Connector 20"/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  <a:miter/>
            </a:ln>
          </p:spPr>
        </p:cxnSp>
        <p:sp>
          <p:nvSpPr>
            <p:cNvPr id="5" name="Rectangle 23"/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+- f4 0 f2"/>
                <a:gd name="f9" fmla="+- f3 0 f2"/>
                <a:gd name="f10" fmla="*/ f9 1 3007349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6" name="Rectangle 25"/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+- f4 0 f2"/>
                <a:gd name="f9" fmla="+- f3 0 f2"/>
                <a:gd name="f10" fmla="*/ f9 1 2573311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Isosceles Triangle 23"/>
            <p:cNvSpPr/>
            <p:nvPr/>
          </p:nvSpPr>
          <p:spPr>
            <a:xfrm>
              <a:off x="8932334" y="3047996"/>
              <a:ext cx="3259671" cy="381000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Rectangle 27"/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+- f4 0 f2"/>
                <a:gd name="f9" fmla="+- f3 0 f2"/>
                <a:gd name="f10" fmla="*/ f9 1 2858013"/>
                <a:gd name="f11" fmla="*/ f8 1 6866467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Rectangle 28"/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+- f4 0 f2"/>
                <a:gd name="f9" fmla="+- f3 0 f2"/>
                <a:gd name="f10" fmla="*/ f9 1 1290094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Rectangle 29"/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+- f4 0 f2"/>
                <a:gd name="f9" fmla="+- f3 0 f2"/>
                <a:gd name="f10" fmla="*/ f9 1 1249825"/>
                <a:gd name="f11" fmla="*/ f8 1 6858000"/>
                <a:gd name="f12" fmla="*/ f2 1 f10"/>
                <a:gd name="f13" fmla="*/ f3 1 f10"/>
                <a:gd name="f14" fmla="*/ f2 1 f11"/>
                <a:gd name="f15" fmla="*/ f4 1 f11"/>
                <a:gd name="f16" fmla="*/ f12 f6 1"/>
                <a:gd name="f17" fmla="*/ f13 f6 1"/>
                <a:gd name="f18" fmla="*/ f15 f7 1"/>
                <a:gd name="f19" fmla="*/ f14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1" name="Isosceles Triangle 27"/>
            <p:cNvSpPr/>
            <p:nvPr/>
          </p:nvSpPr>
          <p:spPr>
            <a:xfrm>
              <a:off x="10371664" y="3589870"/>
              <a:ext cx="1817159" cy="326812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100000"/>
                <a:gd name="f8" fmla="+- 0 0 -360"/>
                <a:gd name="f9" fmla="+- 0 0 -270"/>
                <a:gd name="f10" fmla="+- 0 0 -180"/>
                <a:gd name="f11" fmla="+- 0 0 -90"/>
                <a:gd name="f12" fmla="abs f3"/>
                <a:gd name="f13" fmla="abs f4"/>
                <a:gd name="f14" fmla="abs f5"/>
                <a:gd name="f15" fmla="*/ f8 f0 1"/>
                <a:gd name="f16" fmla="*/ f9 f0 1"/>
                <a:gd name="f17" fmla="*/ f10 f0 1"/>
                <a:gd name="f18" fmla="*/ f11 f0 1"/>
                <a:gd name="f19" fmla="?: f12 f3 1"/>
                <a:gd name="f20" fmla="?: f13 f4 1"/>
                <a:gd name="f21" fmla="?: f14 f5 1"/>
                <a:gd name="f22" fmla="*/ f15 1 f2"/>
                <a:gd name="f23" fmla="*/ f16 1 f2"/>
                <a:gd name="f24" fmla="*/ f17 1 f2"/>
                <a:gd name="f25" fmla="*/ f18 1 f2"/>
                <a:gd name="f26" fmla="*/ f19 1 21600"/>
                <a:gd name="f27" fmla="*/ f20 1 21600"/>
                <a:gd name="f28" fmla="*/ 21600 f19 1"/>
                <a:gd name="f29" fmla="*/ 21600 f20 1"/>
                <a:gd name="f30" fmla="+- f22 0 f1"/>
                <a:gd name="f31" fmla="+- f23 0 f1"/>
                <a:gd name="f32" fmla="+- f24 0 f1"/>
                <a:gd name="f33" fmla="+- f25 0 f1"/>
                <a:gd name="f34" fmla="min f27 f26"/>
                <a:gd name="f35" fmla="*/ f28 1 f21"/>
                <a:gd name="f36" fmla="*/ f29 1 f21"/>
                <a:gd name="f37" fmla="val f35"/>
                <a:gd name="f38" fmla="val f36"/>
                <a:gd name="f39" fmla="*/ f6 f34 1"/>
                <a:gd name="f40" fmla="+- f38 0 f6"/>
                <a:gd name="f41" fmla="+- f37 0 f6"/>
                <a:gd name="f42" fmla="*/ f38 f34 1"/>
                <a:gd name="f43" fmla="*/ f37 f34 1"/>
                <a:gd name="f44" fmla="*/ f40 1 2"/>
                <a:gd name="f45" fmla="*/ f41 1 2"/>
                <a:gd name="f46" fmla="*/ f41 f7 1"/>
                <a:gd name="f47" fmla="+- f6 f44 0"/>
                <a:gd name="f48" fmla="*/ f46 1 200000"/>
                <a:gd name="f49" fmla="*/ f46 1 100000"/>
                <a:gd name="f50" fmla="+- f48 f45 0"/>
                <a:gd name="f51" fmla="*/ f48 f34 1"/>
                <a:gd name="f52" fmla="*/ f47 f34 1"/>
                <a:gd name="f53" fmla="*/ f49 f34 1"/>
                <a:gd name="f54" fmla="*/ f50 f3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0">
                  <a:pos x="f53" y="f39"/>
                </a:cxn>
                <a:cxn ang="f31">
                  <a:pos x="f51" y="f52"/>
                </a:cxn>
                <a:cxn ang="f32">
                  <a:pos x="f39" y="f42"/>
                </a:cxn>
                <a:cxn ang="f32">
                  <a:pos x="f53" y="f42"/>
                </a:cxn>
                <a:cxn ang="f32">
                  <a:pos x="f43" y="f42"/>
                </a:cxn>
                <a:cxn ang="f33">
                  <a:pos x="f54" y="f52"/>
                </a:cxn>
              </a:cxnLst>
              <a:rect l="f51" t="f52" r="f54" b="f42"/>
              <a:pathLst>
                <a:path>
                  <a:moveTo>
                    <a:pt x="f39" y="f42"/>
                  </a:moveTo>
                  <a:lnTo>
                    <a:pt x="f53" y="f39"/>
                  </a:lnTo>
                  <a:lnTo>
                    <a:pt x="f43" y="f42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2" name="Isosceles Triangle 28"/>
            <p:cNvSpPr/>
            <p:nvPr/>
          </p:nvSpPr>
          <p:spPr>
            <a:xfrm>
              <a:off x="0" y="4013201"/>
              <a:ext cx="448732" cy="2844798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+- 0 0 -360"/>
                <a:gd name="f8" fmla="+- 0 0 -270"/>
                <a:gd name="f9" fmla="+- 0 0 -180"/>
                <a:gd name="f10" fmla="+- 0 0 -90"/>
                <a:gd name="f11" fmla="abs f3"/>
                <a:gd name="f12" fmla="abs f4"/>
                <a:gd name="f13" fmla="abs f5"/>
                <a:gd name="f14" fmla="*/ f7 f0 1"/>
                <a:gd name="f15" fmla="*/ f8 f0 1"/>
                <a:gd name="f16" fmla="*/ f9 f0 1"/>
                <a:gd name="f17" fmla="*/ f10 f0 1"/>
                <a:gd name="f18" fmla="?: f11 f3 1"/>
                <a:gd name="f19" fmla="?: f12 f4 1"/>
                <a:gd name="f20" fmla="?: f13 f5 1"/>
                <a:gd name="f21" fmla="*/ f14 1 f2"/>
                <a:gd name="f22" fmla="*/ f15 1 f2"/>
                <a:gd name="f23" fmla="*/ f16 1 f2"/>
                <a:gd name="f24" fmla="*/ f17 1 f2"/>
                <a:gd name="f25" fmla="*/ f18 1 21600"/>
                <a:gd name="f26" fmla="*/ f19 1 21600"/>
                <a:gd name="f27" fmla="*/ 21600 f18 1"/>
                <a:gd name="f28" fmla="*/ 21600 f19 1"/>
                <a:gd name="f29" fmla="+- f21 0 f1"/>
                <a:gd name="f30" fmla="+- f22 0 f1"/>
                <a:gd name="f31" fmla="+- f23 0 f1"/>
                <a:gd name="f32" fmla="+- f24 0 f1"/>
                <a:gd name="f33" fmla="min f26 f25"/>
                <a:gd name="f34" fmla="*/ f27 1 f20"/>
                <a:gd name="f35" fmla="*/ f28 1 f20"/>
                <a:gd name="f36" fmla="val f34"/>
                <a:gd name="f37" fmla="val f35"/>
                <a:gd name="f38" fmla="*/ f6 f33 1"/>
                <a:gd name="f39" fmla="+- f37 0 f6"/>
                <a:gd name="f40" fmla="+- f36 0 f6"/>
                <a:gd name="f41" fmla="*/ f37 f33 1"/>
                <a:gd name="f42" fmla="*/ f36 f33 1"/>
                <a:gd name="f43" fmla="*/ f39 1 2"/>
                <a:gd name="f44" fmla="*/ f40 1 2"/>
                <a:gd name="f45" fmla="*/ f40 f6 1"/>
                <a:gd name="f46" fmla="+- f6 f43 0"/>
                <a:gd name="f47" fmla="*/ f45 1 200000"/>
                <a:gd name="f48" fmla="*/ f45 1 100000"/>
                <a:gd name="f49" fmla="+- f47 f44 0"/>
                <a:gd name="f50" fmla="*/ f47 f33 1"/>
                <a:gd name="f51" fmla="*/ f46 f33 1"/>
                <a:gd name="f52" fmla="*/ f48 f33 1"/>
                <a:gd name="f53" fmla="*/ f49 f33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52" y="f38"/>
                </a:cxn>
                <a:cxn ang="f30">
                  <a:pos x="f50" y="f51"/>
                </a:cxn>
                <a:cxn ang="f31">
                  <a:pos x="f38" y="f41"/>
                </a:cxn>
                <a:cxn ang="f31">
                  <a:pos x="f52" y="f41"/>
                </a:cxn>
                <a:cxn ang="f31">
                  <a:pos x="f42" y="f41"/>
                </a:cxn>
                <a:cxn ang="f32">
                  <a:pos x="f53" y="f51"/>
                </a:cxn>
              </a:cxnLst>
              <a:rect l="f50" t="f51" r="f53" b="f41"/>
              <a:pathLst>
                <a:path>
                  <a:moveTo>
                    <a:pt x="f38" y="f41"/>
                  </a:moveTo>
                  <a:lnTo>
                    <a:pt x="f52" y="f38"/>
                  </a:lnTo>
                  <a:lnTo>
                    <a:pt x="f42" y="f41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3" name="Title Placeholder 1"/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  <a:endParaRPr lang="en-US"/>
          </a:p>
        </p:txBody>
      </p:sp>
      <p:sp>
        <p:nvSpPr>
          <p:cNvPr id="14" name="Text Placeholder 2"/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C3FBA715-B8B3-46BE-A6BF-E2F256B636EE}" type="datetime1">
              <a:rPr lang="en-US"/>
              <a:pPr lvl="0"/>
              <a:t>1/28/22</a:t>
            </a:fld>
            <a:endParaRPr lang="en-US"/>
          </a:p>
        </p:txBody>
      </p:sp>
      <p:sp>
        <p:nvSpPr>
          <p:cNvPr id="1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en-US"/>
          </a:p>
        </p:txBody>
      </p:sp>
      <p:sp>
        <p:nvSpPr>
          <p:cNvPr id="1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8A4A2C9D-EE32-4F46-975C-88711366B0D0}" type="slidenum"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pl-PL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pl-PL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pl-PL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pl-PL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pl-PL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ridgetothepeople.eu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774" y="1170285"/>
            <a:ext cx="4851065" cy="6858000"/>
          </a:xfrm>
          <a:prstGeom prst="rect">
            <a:avLst/>
          </a:prstGeom>
          <a:noFill/>
          <a:ln w="9528" cap="rnd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pl-PL" sz="2400" b="1">
                <a:solidFill>
                  <a:srgbClr val="000000"/>
                </a:solidFill>
              </a:rPr>
              <a:t>AS I ALREADY TOLD YOU EARLIER TODAY FOUNDATION„BRIDGE TO THE PEOPLE” KEEPS RUNNING RESEARCH IN :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pl-PL" sz="2400" b="1">
                <a:solidFill>
                  <a:srgbClr val="000000"/>
                </a:solidFill>
              </a:rPr>
              <a:t>    - 6 ALZHEIMER CENTERS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pl-PL" sz="2400" b="1">
                <a:solidFill>
                  <a:srgbClr val="000000"/>
                </a:solidFill>
              </a:rPr>
              <a:t>    -10 SOCIAL WELFARE HOUSES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pl-PL" sz="2400" b="1">
                <a:solidFill>
                  <a:srgbClr val="000000"/>
                </a:solidFill>
              </a:rPr>
              <a:t>RESULTS OF MAIN RESEARCH WE HOPE TO PRESENT DURING FIFTH INTERNATIONAL SCIENTIFIC CONFERENCE </a:t>
            </a:r>
            <a:r>
              <a:rPr lang="pl-PL" sz="2400" b="1">
                <a:solidFill>
                  <a:srgbClr val="ED7D31"/>
                </a:solidFill>
              </a:rPr>
              <a:t>„AGING WELL”</a:t>
            </a:r>
            <a:r>
              <a:rPr lang="pl-PL" sz="2400" b="1">
                <a:solidFill>
                  <a:srgbClr val="000000"/>
                </a:solidFill>
              </a:rPr>
              <a:t>AGAIN IN TORUN IN DECEMBER 2022.</a:t>
            </a:r>
          </a:p>
          <a:p>
            <a:pPr marL="0" lvl="0" indent="0">
              <a:lnSpc>
                <a:spcPct val="90000"/>
              </a:lnSpc>
              <a:buNone/>
            </a:pPr>
            <a:r>
              <a:rPr lang="pl-PL" sz="2400" b="1">
                <a:solidFill>
                  <a:srgbClr val="000000"/>
                </a:solidFill>
              </a:rPr>
              <a:t>WE ARE OPEN FOR KIND OF SUPPORT AND COOPERATION.</a:t>
            </a:r>
            <a:endParaRPr lang="pl-PL" sz="2400" b="1">
              <a:solidFill>
                <a:srgbClr val="ED7D31"/>
              </a:solidFill>
            </a:endParaRPr>
          </a:p>
          <a:p>
            <a:pPr lvl="0">
              <a:lnSpc>
                <a:spcPct val="90000"/>
              </a:lnSpc>
            </a:pPr>
            <a:endParaRPr lang="pl-PL" sz="24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MARGARET MARUSZKIN FROM PBU , THE ONE WHO DIRECTED ME TO MAKE EXPERIMENT IN ALZHEIMER CENTER IS TRYING TO ORGANIZE VERY FIRST INTERNATIONAL BRIDGE EVENT FOR :</a:t>
            </a:r>
          </a:p>
          <a:p>
            <a:pPr marL="0" indent="0">
              <a:buNone/>
            </a:pPr>
            <a:r>
              <a:rPr lang="pl-PL" sz="2400" b="1" dirty="0"/>
              <a:t>                  </a:t>
            </a:r>
            <a:r>
              <a:rPr lang="pl-PL" sz="2800" b="1" dirty="0"/>
              <a:t>BLING PLAYERS</a:t>
            </a:r>
          </a:p>
          <a:p>
            <a:pPr marL="0" indent="0">
              <a:buNone/>
            </a:pPr>
            <a:endParaRPr lang="pl-PL" sz="2800" b="1" dirty="0"/>
          </a:p>
          <a:p>
            <a:pPr marL="0" indent="0">
              <a:buNone/>
            </a:pPr>
            <a:r>
              <a:rPr lang="pl-PL" sz="2800" b="1" dirty="0"/>
              <a:t>   </a:t>
            </a:r>
            <a:r>
              <a:rPr lang="pl-PL" sz="2400" b="1" dirty="0"/>
              <a:t>FROM GREECE, NETHERLANDS AND POLAND</a:t>
            </a:r>
          </a:p>
        </p:txBody>
      </p:sp>
    </p:spTree>
    <p:extLst>
      <p:ext uri="{BB962C8B-B14F-4D97-AF65-F5344CB8AC3E}">
        <p14:creationId xmlns:p14="http://schemas.microsoft.com/office/powerpoint/2010/main" val="133085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b="1"/>
              <a:t>YOU ARE ALSO INVITED FOR CONFERENCE WHERE YOU CAN PRESENT YOUR OPINIONS AND PERHAPS RESEARCH RESULTS?</a:t>
            </a:r>
          </a:p>
          <a:p>
            <a:pPr lvl="0"/>
            <a:r>
              <a:rPr lang="pl-PL" sz="2400" b="1"/>
              <a:t>WBF „BRIDGE AND SCIENCE” COMMITTEE IS OPEN FOR ANY COOPERATION. WE HAVE HERE ITS MEMBERS PROF..SAMANTHA PUNCH AND ME AND OTHER MEMBERS ARE VERONIQUE VENTOS (NukkAI) , PIOTR BŁAJET ( PHISIOLOGY OF SPORT) AND P.W.GABRIELE ( NEUROLOGIST). WE WOULD LIKE TO WELCOME ALSO OTHER SCIENCE 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 fontScale="90000"/>
          </a:bodyPr>
          <a:lstStyle/>
          <a:p>
            <a:pPr lvl="0" algn="ctr"/>
            <a:r>
              <a:rPr lang="pl-PL" sz="2600" b="1">
                <a:solidFill>
                  <a:srgbClr val="000000"/>
                </a:solidFill>
              </a:rPr>
              <a:t>       RESEARCH RESULTS</a:t>
            </a:r>
            <a:br>
              <a:rPr lang="pl-PL" sz="2600" b="1">
                <a:solidFill>
                  <a:srgbClr val="000000"/>
                </a:solidFill>
              </a:rPr>
            </a:br>
            <a:r>
              <a:rPr lang="pl-PL" sz="2600" b="1">
                <a:solidFill>
                  <a:srgbClr val="000000"/>
                </a:solidFill>
              </a:rPr>
              <a:t>„ BRIDGE - DEMENTIA PREVENTION AND </a:t>
            </a:r>
            <a:br>
              <a:rPr lang="pl-PL" sz="2600" b="1"/>
            </a:br>
            <a:r>
              <a:rPr lang="pl-PL" sz="2600" b="1"/>
              <a:t>       </a:t>
            </a:r>
            <a:r>
              <a:rPr lang="pl-PL" sz="2600" b="1">
                <a:solidFill>
                  <a:srgbClr val="000000"/>
                </a:solidFill>
              </a:rPr>
              <a:t>THERAPY”</a:t>
            </a:r>
            <a:br>
              <a:rPr lang="pl-PL" sz="2600" b="1"/>
            </a:br>
            <a:br>
              <a:rPr lang="pl-PL" sz="2600" b="1"/>
            </a:br>
            <a:endParaRPr lang="pl-PL" sz="2600" b="1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 anchorCtr="1"/>
          <a:lstStyle/>
          <a:p>
            <a:pPr lvl="0" algn="ctr"/>
            <a:endParaRPr lang="pl-PL" dirty="0"/>
          </a:p>
          <a:p>
            <a:pPr lvl="0" algn="ctr"/>
            <a:r>
              <a:rPr lang="pl-PL" sz="2400" b="1" dirty="0"/>
              <a:t>ONE OF THE MAIN AIMS OF WBF, EBL AND </a:t>
            </a:r>
            <a:r>
              <a:rPr lang="pl-PL" sz="2400" b="1" dirty="0" err="1"/>
              <a:t>NBOs</a:t>
            </a:r>
            <a:r>
              <a:rPr lang="pl-PL" sz="2400" b="1" dirty="0"/>
              <a:t> SHOULD BE PROMOTION OF OUR GAME</a:t>
            </a:r>
          </a:p>
          <a:p>
            <a:pPr marL="0" lvl="0" indent="0" algn="ctr">
              <a:buNone/>
            </a:pPr>
            <a:r>
              <a:rPr lang="pl-PL" sz="2400" b="1" dirty="0"/>
              <a:t>  IT SEEMS TO ME THAT THIS AIM IS NOT TREATED WITH DUE SERIOUSLY ENOUGH</a:t>
            </a:r>
          </a:p>
          <a:p>
            <a:pPr marL="0" lvl="0" indent="0" algn="ctr">
              <a:buNone/>
            </a:pPr>
            <a:r>
              <a:rPr lang="pl-PL" sz="2400" b="1" dirty="0"/>
              <a:t>IN MY OPINION </a:t>
            </a:r>
          </a:p>
          <a:p>
            <a:pPr marL="0" lvl="0" indent="0" algn="ctr">
              <a:buNone/>
            </a:pPr>
            <a:r>
              <a:rPr lang="pl-PL" sz="2400" b="1" dirty="0"/>
              <a:t>ONLY WBF HAS PROMOTION FUND EVERY YEAR</a:t>
            </a:r>
          </a:p>
          <a:p>
            <a:pPr marL="0" lvl="0" indent="0" algn="ctr">
              <a:buNone/>
            </a:pPr>
            <a:endParaRPr lang="pl-PL" sz="24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764420" y="451759"/>
            <a:ext cx="8596667" cy="1320795"/>
          </a:xfrm>
        </p:spPr>
        <p:txBody>
          <a:bodyPr/>
          <a:lstStyle/>
          <a:p>
            <a:pPr lvl="0"/>
            <a:r>
              <a:rPr lang="pl-PL"/>
              <a:t>                 </a:t>
            </a:r>
            <a:r>
              <a:rPr lang="pl-PL" b="1">
                <a:solidFill>
                  <a:srgbClr val="C42F1A"/>
                </a:solidFill>
              </a:rPr>
              <a:t>EBL STATUTES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845170" y="1547128"/>
            <a:ext cx="8596667" cy="3880768"/>
          </a:xfrm>
        </p:spPr>
        <p:txBody>
          <a:bodyPr/>
          <a:lstStyle/>
          <a:p>
            <a:pPr lvl="0"/>
            <a:r>
              <a:rPr lang="en-US" sz="3200" dirty="0"/>
              <a:t>3. AIMS OF THE EBL</a:t>
            </a:r>
          </a:p>
          <a:p>
            <a:pPr lvl="0"/>
            <a:r>
              <a:rPr lang="en-US" sz="3200" dirty="0"/>
              <a:t>The objects of the EBL are to:</a:t>
            </a:r>
            <a:br>
              <a:rPr lang="en-US" sz="3200" dirty="0"/>
            </a:br>
            <a:r>
              <a:rPr lang="en-US" sz="3200" dirty="0"/>
              <a:t>a) Promote bridge in Europe and Zone 1;</a:t>
            </a:r>
            <a:endParaRPr lang="pl-PL" sz="3200" dirty="0"/>
          </a:p>
          <a:p>
            <a:pPr lvl="0"/>
            <a:r>
              <a:rPr lang="pl-PL" sz="3200" dirty="0"/>
              <a:t>QUESTION IS : HOW TO DO IT ?</a:t>
            </a:r>
          </a:p>
          <a:p>
            <a:pPr lvl="0"/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b="1"/>
              <a:t>TWO YEARS AGO IN PRAGUE IN MY PRESENTATION I TOLD YOU THAT SOME RESEARCH ARE JUST RUNNING ON :</a:t>
            </a:r>
          </a:p>
          <a:p>
            <a:pPr lvl="0"/>
            <a:r>
              <a:rPr lang="pl-PL" sz="2400" b="1"/>
              <a:t>- BRIDGE AS DEMENTIA PREVENTION</a:t>
            </a:r>
          </a:p>
          <a:p>
            <a:pPr lvl="0"/>
            <a:r>
              <a:rPr lang="pl-PL" sz="2400" b="1"/>
              <a:t>- BRIDGE AS THERAPY FOR MCI PATIENTS OF ALZHEIMER   </a:t>
            </a:r>
          </a:p>
          <a:p>
            <a:pPr marL="0" lvl="0" indent="0">
              <a:buNone/>
            </a:pPr>
            <a:r>
              <a:rPr lang="pl-PL" sz="2400" b="1"/>
              <a:t>      CENTER IN WARSAW</a:t>
            </a:r>
          </a:p>
          <a:p>
            <a:pPr marL="0" lvl="0" indent="0">
              <a:buNone/>
            </a:pPr>
            <a:r>
              <a:rPr lang="pl-PL" sz="2400" b="1"/>
              <a:t>    AS LONG AS I REMEMBER YOU HAVE FOUND THEM       </a:t>
            </a:r>
          </a:p>
          <a:p>
            <a:pPr marL="0" lvl="0" indent="0">
              <a:buNone/>
            </a:pPr>
            <a:r>
              <a:rPr lang="pl-PL" sz="2400" b="1"/>
              <a:t>    INTERESTING NOT ONLY FOR BRIDGE PROMOTION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b="1"/>
              <a:t>DESPITE PROBLEMS CREATED BY PANDEMIA OUR PILOT RESEARCH IS NOW COMPLITED </a:t>
            </a:r>
          </a:p>
          <a:p>
            <a:pPr lvl="0"/>
            <a:r>
              <a:rPr lang="pl-PL" sz="2400" b="1"/>
              <a:t>FULL RESULTS , COMMENTS AND OUR PLANS YOU CAN FIND ON </a:t>
            </a:r>
            <a:r>
              <a:rPr lang="pl-PL" sz="2400" b="1">
                <a:hlinkClick r:id="rId2"/>
              </a:rPr>
              <a:t>WWW.BRIDGETOTHEPEOPLE.EU</a:t>
            </a:r>
            <a:endParaRPr lang="pl-PL" sz="2400" b="1"/>
          </a:p>
          <a:p>
            <a:pPr lvl="0"/>
            <a:r>
              <a:rPr lang="pl-PL" sz="2400" b="1"/>
              <a:t>ON THAT BASE WE STARTED MAIN RESEARCH TO MAKE RESULTS STRONGER</a:t>
            </a:r>
          </a:p>
          <a:p>
            <a:pPr lvl="0"/>
            <a:r>
              <a:rPr lang="pl-PL" sz="2400" b="1"/>
              <a:t>DISPATE THAT CONTINUOSLY WE LIVE WITH COVID ALL OUR PLANS STAY VALID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         </a:t>
            </a:r>
            <a:r>
              <a:rPr lang="pl-PL" b="1">
                <a:solidFill>
                  <a:srgbClr val="000000"/>
                </a:solidFill>
              </a:rPr>
              <a:t>WHAT WE FIND OUT IN OUR                      </a:t>
            </a:r>
            <a:br>
              <a:rPr lang="pl-PL" b="1">
                <a:solidFill>
                  <a:srgbClr val="000000"/>
                </a:solidFill>
              </a:rPr>
            </a:br>
            <a:r>
              <a:rPr lang="pl-PL" b="1">
                <a:solidFill>
                  <a:srgbClr val="000000"/>
                </a:solidFill>
              </a:rPr>
              <a:t>                  RESEARCH ?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b="1" dirty="0"/>
              <a:t>PENSIONERS OF SOCIAL WELFARE HOUSE INITIALLY ON PATHOLOGICAL DEPRESSION , AFTER 20 WEEKS OF BRIDGE LESSONS AND SUPERVIZED PLAY , ALMOST CAME OUT OF DEPRESSION AND THEIR WELLBEING INCREASED STATISTICALLY SIGNIFICANTLY.</a:t>
            </a:r>
          </a:p>
          <a:p>
            <a:pPr lvl="0"/>
            <a:r>
              <a:rPr lang="pl-PL" sz="2400" b="1" dirty="0"/>
              <a:t>WE USED TO MEASURE BOTH PARAMETERS : GERIATRIC DEPRESSION SCALE AND PROF.MARTIN SELIGMANS PERMA SCALE</a:t>
            </a:r>
          </a:p>
          <a:p>
            <a:pPr lvl="0"/>
            <a:r>
              <a:rPr lang="pl-PL" sz="2400" b="1" dirty="0"/>
              <a:t>AND ALL OF THEM KEEP PLAYING !!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867829" y="70756"/>
            <a:ext cx="8596667" cy="1320795"/>
          </a:xfrm>
        </p:spPr>
        <p:txBody>
          <a:bodyPr/>
          <a:lstStyle/>
          <a:p>
            <a:endParaRPr lang="pl-PL"/>
          </a:p>
        </p:txBody>
      </p:sp>
      <p:pic>
        <p:nvPicPr>
          <p:cNvPr id="3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5468" y="2020415"/>
            <a:ext cx="4011671" cy="4743640"/>
          </a:xfrm>
        </p:spPr>
      </p:pic>
      <p:sp>
        <p:nvSpPr>
          <p:cNvPr id="4" name="AutoShape 8" descr="C:\Users\marek\Desktop\fotki\Che%C5%82mi%C5%84ska.jpg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90000"/>
              </a:lnSpc>
            </a:pPr>
            <a:r>
              <a:rPr lang="pl-PL" sz="2400" b="1"/>
              <a:t>IN ALZHEIMER CENTER WE TEACHED SIMPLIFIED BRIDGE TO PATIENTS WITH MILD COGNITIVE IMPAIRMENT (BEFORE CLINICAL STAGE OF DISEASE)</a:t>
            </a:r>
          </a:p>
          <a:p>
            <a:pPr lvl="0">
              <a:lnSpc>
                <a:spcPct val="90000"/>
              </a:lnSpc>
            </a:pPr>
            <a:r>
              <a:rPr lang="pl-PL" sz="2400" b="1"/>
              <a:t>CONTROL GROUP HAD NORMAL SET OF MANUAL AND MENTAL THERAPIES WHILE BRIDGE GROUP HAD ADDITIONAL BRIDGE 2,5 HOURS A WEEK</a:t>
            </a:r>
          </a:p>
          <a:p>
            <a:pPr lvl="0">
              <a:lnSpc>
                <a:spcPct val="90000"/>
              </a:lnSpc>
            </a:pPr>
            <a:r>
              <a:rPr lang="pl-PL" sz="2400" b="1"/>
              <a:t>AFTER ONE YEAR LOSS OF COGNITIVE ABILITIES IN CONTROL GROUP WAS CA 2,5 TIMES HIGHER </a:t>
            </a:r>
          </a:p>
          <a:p>
            <a:pPr lvl="0">
              <a:lnSpc>
                <a:spcPct val="90000"/>
              </a:lnSpc>
            </a:pPr>
            <a:r>
              <a:rPr lang="pl-PL" sz="2400" b="1"/>
              <a:t>WE USED MINI MENTAL STATE EXAMINATION TO MEASURE IT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z="2400" b="1"/>
              <a:t>WITH PROBABILITY OF 95% RESULT IS NOT INCIDENTAL SO IT IS </a:t>
            </a:r>
            <a:r>
              <a:rPr lang="pl-PL" sz="2400" b="1" u="sng">
                <a:solidFill>
                  <a:srgbClr val="C42F1A"/>
                </a:solidFill>
              </a:rPr>
              <a:t>STATISTICALLY IMPORTANT!</a:t>
            </a:r>
          </a:p>
          <a:p>
            <a:pPr lvl="0"/>
            <a:r>
              <a:rPr lang="pl-PL" sz="2400" b="1"/>
              <a:t>IN MEDICAL RESEARCH WE ARE TALKING ALSO ABOUT CLINICAL IMPORTANCE OF RESULTS AND OUR FINDINGS ARE </a:t>
            </a:r>
            <a:r>
              <a:rPr lang="pl-PL" sz="2400" b="1" u="sng">
                <a:solidFill>
                  <a:srgbClr val="C42F1A"/>
                </a:solidFill>
              </a:rPr>
              <a:t>CLINICALLY IMPORTANT !</a:t>
            </a:r>
          </a:p>
          <a:p>
            <a:pPr lvl="0"/>
            <a:r>
              <a:rPr lang="pl-PL" sz="2400" b="1" u="sng">
                <a:solidFill>
                  <a:srgbClr val="C42F1A"/>
                </a:solidFill>
              </a:rPr>
              <a:t>BRIDGE BECAME OFFICIAL THERAPY !!</a:t>
            </a:r>
            <a:endParaRPr lang="pl-PL" sz="2400" b="1">
              <a:solidFill>
                <a:srgbClr val="000000"/>
              </a:solidFill>
            </a:endParaRPr>
          </a:p>
          <a:p>
            <a:pPr lvl="0"/>
            <a:r>
              <a:rPr lang="pl-PL" sz="2400" b="1">
                <a:solidFill>
                  <a:srgbClr val="000000"/>
                </a:solidFill>
              </a:rPr>
              <a:t>CAN IT BE GOOD PROMOTION FOR OUR GAME?</a:t>
            </a:r>
          </a:p>
          <a:p>
            <a:pPr lvl="0"/>
            <a:r>
              <a:rPr lang="pl-PL" sz="2400" b="1">
                <a:solidFill>
                  <a:srgbClr val="000000"/>
                </a:solidFill>
              </a:rPr>
              <a:t>THEY ALSO KEEP PLAYING </a:t>
            </a:r>
          </a:p>
          <a:p>
            <a:pPr marL="0" lvl="0" indent="0">
              <a:buNone/>
            </a:pPr>
            <a:endParaRPr lang="pl-PL" sz="2400" b="1">
              <a:solidFill>
                <a:srgbClr val="C42F1A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232</TotalTime>
  <Words>558</Words>
  <Application>Microsoft Macintosh PowerPoint</Application>
  <PresentationFormat>Grand écran</PresentationFormat>
  <Paragraphs>44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Faseta</vt:lpstr>
      <vt:lpstr>Présentation PowerPoint</vt:lpstr>
      <vt:lpstr>       RESEARCH RESULTS „ BRIDGE - DEMENTIA PREVENTION AND         THERAPY”  </vt:lpstr>
      <vt:lpstr>                 EBL STATUTES</vt:lpstr>
      <vt:lpstr>Présentation PowerPoint</vt:lpstr>
      <vt:lpstr>Présentation PowerPoint</vt:lpstr>
      <vt:lpstr>         WHAT WE FIND OUT IN OUR                                         RESEARCH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RESULTS BRIDGE AGAINST DEMENTIA AND SOCIAL ISOLATION</dc:title>
  <dc:creator>Marek Malysa</dc:creator>
  <cp:lastModifiedBy>Microsoft Office User</cp:lastModifiedBy>
  <cp:revision>14</cp:revision>
  <dcterms:created xsi:type="dcterms:W3CDTF">2022-01-03T13:33:29Z</dcterms:created>
  <dcterms:modified xsi:type="dcterms:W3CDTF">2022-01-28T16:42:51Z</dcterms:modified>
</cp:coreProperties>
</file>